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3"/>
  </p:notesMasterIdLst>
  <p:handoutMasterIdLst>
    <p:handoutMasterId r:id="rId24"/>
  </p:handoutMasterIdLst>
  <p:sldIdLst>
    <p:sldId id="523" r:id="rId5"/>
    <p:sldId id="551" r:id="rId6"/>
    <p:sldId id="320" r:id="rId7"/>
    <p:sldId id="532" r:id="rId8"/>
    <p:sldId id="536" r:id="rId9"/>
    <p:sldId id="548" r:id="rId10"/>
    <p:sldId id="537" r:id="rId11"/>
    <p:sldId id="534" r:id="rId12"/>
    <p:sldId id="533" r:id="rId13"/>
    <p:sldId id="541" r:id="rId14"/>
    <p:sldId id="538" r:id="rId15"/>
    <p:sldId id="539" r:id="rId16"/>
    <p:sldId id="550" r:id="rId17"/>
    <p:sldId id="540" r:id="rId18"/>
    <p:sldId id="544" r:id="rId19"/>
    <p:sldId id="543" r:id="rId20"/>
    <p:sldId id="545" r:id="rId21"/>
    <p:sldId id="528" r:id="rId22"/>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C0F8"/>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84" autoAdjust="0"/>
    <p:restoredTop sz="91293" autoAdjust="0"/>
  </p:normalViewPr>
  <p:slideViewPr>
    <p:cSldViewPr snapToGrid="0" showGuides="1">
      <p:cViewPr varScale="1">
        <p:scale>
          <a:sx n="132" d="100"/>
          <a:sy n="132" d="100"/>
        </p:scale>
        <p:origin x="192" y="488"/>
      </p:cViewPr>
      <p:guideLst>
        <p:guide orient="horz" pos="888"/>
        <p:guide pos="3839"/>
      </p:guideLst>
    </p:cSldViewPr>
  </p:slideViewPr>
  <p:notesTextViewPr>
    <p:cViewPr>
      <p:scale>
        <a:sx n="1" d="1"/>
        <a:sy n="1" d="1"/>
      </p:scale>
      <p:origin x="0" y="0"/>
    </p:cViewPr>
  </p:notesTextViewPr>
  <p:sorterViewPr>
    <p:cViewPr varScale="1">
      <p:scale>
        <a:sx n="149" d="100"/>
        <a:sy n="149" d="100"/>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8/5/20</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dirty="0"/>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8/5/20</a:t>
            </a:fld>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dirty="0"/>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15 Minute Talk + 20 minutes for the live Travis CI demo</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2CD761B-C274-6149-A5B3-88D968840599}"/>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pic>
        <p:nvPicPr>
          <p:cNvPr id="37" name="Picture 36" descr="aerial view of Argonne with APS in front 5730-00068.jpg"/>
          <p:cNvPicPr>
            <a:picLocks noChangeAspect="1"/>
          </p:cNvPicPr>
          <p:nvPr userDrawn="1"/>
        </p:nvPicPr>
        <p:blipFill rotWithShape="1">
          <a:blip r:embed="rId2"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pic>
        <p:nvPicPr>
          <p:cNvPr id="5" name="Picture 4">
            <a:extLst>
              <a:ext uri="{FF2B5EF4-FFF2-40B4-BE49-F238E27FC236}">
                <a16:creationId xmlns:a16="http://schemas.microsoft.com/office/drawing/2014/main" id="{C69AFFCA-476B-3D43-BA2A-8057D08F79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6">
            <a:extLst>
              <a:ext uri="{FF2B5EF4-FFF2-40B4-BE49-F238E27FC236}">
                <a16:creationId xmlns:a16="http://schemas.microsoft.com/office/drawing/2014/main" id="{242ABDB4-62F0-7B4B-8A6A-8FD308A96B7A}"/>
              </a:ext>
            </a:extLst>
          </p:cNvPr>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9" name="Rectangle 256">
            <a:extLst>
              <a:ext uri="{FF2B5EF4-FFF2-40B4-BE49-F238E27FC236}">
                <a16:creationId xmlns:a16="http://schemas.microsoft.com/office/drawing/2014/main" id="{368817AD-FB03-5345-8F25-93E6072176BA}"/>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C42140C9-81A5-2246-A51B-3AFFB45AAB9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3850732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7DBFF2B7-B79E-EF48-B282-8126976ED46B}"/>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D9DB5608-1AFA-4746-9A19-C4AE73A23EFE}"/>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mailto:miller86@llnl.gov" TargetMode="External"/><Relationship Id="rId2" Type="http://schemas.openxmlformats.org/officeDocument/2006/relationships/hyperlink" Target="https://ecp-ci.gitlab.io/"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betterscientificsoftware/hello-numerical-world-atpesc-2020"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doi.org/10.6084/m9.figshare.12719834"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doi.org/10.6084/m9.figshare.11918397"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endParaRPr lang="en-US" u="sng" dirty="0"/>
          </a:p>
          <a:p>
            <a:r>
              <a:rPr lang="en-US" u="sng" dirty="0"/>
              <a:t>Mark C. Miller</a:t>
            </a:r>
            <a:br>
              <a:rPr lang="en-US" u="sng" dirty="0"/>
            </a:br>
            <a:r>
              <a:rPr lang="en-US" sz="2000" dirty="0"/>
              <a:t>Lawrence Livermore National Laboratory</a:t>
            </a:r>
          </a:p>
          <a:p>
            <a:endParaRPr lang="en-US" sz="2000" dirty="0"/>
          </a:p>
          <a:p>
            <a:endParaRPr lang="en-US" sz="2000" dirty="0"/>
          </a:p>
          <a:p>
            <a:r>
              <a:rPr lang="en-US" sz="2000" dirty="0"/>
              <a:t>Better Scientific Software Tutorial</a:t>
            </a:r>
            <a:br>
              <a:rPr lang="en-US" sz="2000" dirty="0"/>
            </a:br>
            <a:r>
              <a:rPr lang="en-US" sz="2000" dirty="0"/>
              <a:t>ATPESC 2020</a:t>
            </a:r>
          </a:p>
        </p:txBody>
      </p:sp>
      <p:pic>
        <p:nvPicPr>
          <p:cNvPr id="4" name="Picture 3">
            <a:extLst>
              <a:ext uri="{FF2B5EF4-FFF2-40B4-BE49-F238E27FC236}">
                <a16:creationId xmlns:a16="http://schemas.microsoft.com/office/drawing/2014/main" id="{5819DA04-90AB-4E13-A292-1CC240E85B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A3A1E9BC-2D15-4DFB-85F2-C165DDACA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55503C-5B80-42B0-ACFC-C6C723BFA976}"/>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79044" y="6092509"/>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grpSp>
        <p:nvGrpSpPr>
          <p:cNvPr id="30" name="Group 29">
            <a:extLst>
              <a:ext uri="{FF2B5EF4-FFF2-40B4-BE49-F238E27FC236}">
                <a16:creationId xmlns:a16="http://schemas.microsoft.com/office/drawing/2014/main" id="{3BFF040B-0CD2-9243-B8D7-93EEFEA312D3}"/>
              </a:ext>
            </a:extLst>
          </p:cNvPr>
          <p:cNvGrpSpPr/>
          <p:nvPr/>
        </p:nvGrpSpPr>
        <p:grpSpPr>
          <a:xfrm>
            <a:off x="8551999" y="403633"/>
            <a:ext cx="2801460" cy="1762760"/>
            <a:chOff x="7236620" y="964628"/>
            <a:chExt cx="2801460" cy="1762760"/>
          </a:xfrm>
        </p:grpSpPr>
        <p:sp>
          <p:nvSpPr>
            <p:cNvPr id="5" name="Cloud 4">
              <a:extLst>
                <a:ext uri="{FF2B5EF4-FFF2-40B4-BE49-F238E27FC236}">
                  <a16:creationId xmlns:a16="http://schemas.microsoft.com/office/drawing/2014/main" id="{FF94D852-131A-0142-B8B0-0452F1A53090}"/>
                </a:ext>
              </a:extLst>
            </p:cNvPr>
            <p:cNvSpPr/>
            <p:nvPr/>
          </p:nvSpPr>
          <p:spPr>
            <a:xfrm>
              <a:off x="7236620" y="964628"/>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u="sng" dirty="0">
                  <a:solidFill>
                    <a:schemeClr val="bg1"/>
                  </a:solidFill>
                </a:rPr>
                <a:t>travis-ci.com</a:t>
              </a:r>
            </a:p>
          </p:txBody>
        </p:sp>
        <p:pic>
          <p:nvPicPr>
            <p:cNvPr id="29" name="Picture 28">
              <a:extLst>
                <a:ext uri="{FF2B5EF4-FFF2-40B4-BE49-F238E27FC236}">
                  <a16:creationId xmlns:a16="http://schemas.microsoft.com/office/drawing/2014/main" id="{A75EAC99-1333-4B46-AFD4-1D0D402D486F}"/>
                </a:ext>
              </a:extLst>
            </p:cNvPr>
            <p:cNvPicPr>
              <a:picLocks noChangeAspect="1"/>
            </p:cNvPicPr>
            <p:nvPr/>
          </p:nvPicPr>
          <p:blipFill>
            <a:blip r:embed="rId6"/>
            <a:stretch>
              <a:fillRect/>
            </a:stretch>
          </p:blipFill>
          <p:spPr>
            <a:xfrm>
              <a:off x="8153004" y="1604203"/>
              <a:ext cx="968692" cy="968692"/>
            </a:xfrm>
            <a:prstGeom prst="rect">
              <a:avLst/>
            </a:prstGeom>
          </p:spPr>
        </p:pic>
      </p:gr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3050949"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Tree>
    <p:extLst>
      <p:ext uri="{BB962C8B-B14F-4D97-AF65-F5344CB8AC3E}">
        <p14:creationId xmlns:p14="http://schemas.microsoft.com/office/powerpoint/2010/main" val="2338566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50FD-A37F-BB47-9F27-A87E5C3BD6F4}"/>
              </a:ext>
            </a:extLst>
          </p:cNvPr>
          <p:cNvSpPr>
            <a:spLocks noGrp="1"/>
          </p:cNvSpPr>
          <p:nvPr>
            <p:ph type="title"/>
          </p:nvPr>
        </p:nvSpPr>
        <p:spPr>
          <a:xfrm>
            <a:off x="365760" y="411480"/>
            <a:ext cx="11372473" cy="502920"/>
          </a:xfrm>
        </p:spPr>
        <p:txBody>
          <a:bodyPr/>
          <a:lstStyle/>
          <a:p>
            <a:r>
              <a:rPr lang="en-US" dirty="0"/>
              <a:t>ECP CI Resources</a:t>
            </a:r>
          </a:p>
        </p:txBody>
      </p:sp>
      <p:sp>
        <p:nvSpPr>
          <p:cNvPr id="3" name="Content Placeholder 2">
            <a:extLst>
              <a:ext uri="{FF2B5EF4-FFF2-40B4-BE49-F238E27FC236}">
                <a16:creationId xmlns:a16="http://schemas.microsoft.com/office/drawing/2014/main" id="{C3824B5D-AF1C-4546-8C2C-E19815C93DF7}"/>
              </a:ext>
            </a:extLst>
          </p:cNvPr>
          <p:cNvSpPr>
            <a:spLocks noGrp="1"/>
          </p:cNvSpPr>
          <p:nvPr>
            <p:ph idx="1"/>
          </p:nvPr>
        </p:nvSpPr>
        <p:spPr>
          <a:xfrm>
            <a:off x="365760" y="1270000"/>
            <a:ext cx="11369809" cy="4876800"/>
          </a:xfrm>
        </p:spPr>
        <p:txBody>
          <a:bodyPr/>
          <a:lstStyle/>
          <a:p>
            <a:r>
              <a:rPr lang="en-US" dirty="0"/>
              <a:t>ECP investing in GitLab for complex-wide CI</a:t>
            </a:r>
          </a:p>
          <a:p>
            <a:endParaRPr lang="en-US" dirty="0"/>
          </a:p>
          <a:p>
            <a:r>
              <a:rPr lang="en-US" dirty="0"/>
              <a:t>Non-GitLab projects </a:t>
            </a:r>
            <a:r>
              <a:rPr lang="en-US" i="1" dirty="0"/>
              <a:t>mirror</a:t>
            </a:r>
            <a:r>
              <a:rPr lang="en-US" dirty="0"/>
              <a:t> into GitLab</a:t>
            </a:r>
          </a:p>
          <a:p>
            <a:endParaRPr lang="en-US" dirty="0"/>
          </a:p>
          <a:p>
            <a:r>
              <a:rPr lang="en-US" dirty="0"/>
              <a:t>Complex-wide Federation via OSTI</a:t>
            </a:r>
          </a:p>
          <a:p>
            <a:pPr lvl="1"/>
            <a:r>
              <a:rPr lang="en-US" dirty="0"/>
              <a:t>Many hurdles still to overcome</a:t>
            </a:r>
          </a:p>
          <a:p>
            <a:pPr lvl="1"/>
            <a:r>
              <a:rPr lang="en-US" dirty="0"/>
              <a:t>Manual federation possible…but non-trivial</a:t>
            </a:r>
          </a:p>
          <a:p>
            <a:pPr lvl="1"/>
            <a:endParaRPr lang="en-US" dirty="0"/>
          </a:p>
          <a:p>
            <a:r>
              <a:rPr lang="en-US" dirty="0"/>
              <a:t>Documentation and on-boarding help</a:t>
            </a:r>
          </a:p>
          <a:p>
            <a:pPr lvl="1"/>
            <a:r>
              <a:rPr lang="en-US" dirty="0">
                <a:hlinkClick r:id="rId2"/>
              </a:rPr>
              <a:t>https://ecp-ci.gitlab.io</a:t>
            </a:r>
            <a:endParaRPr lang="en-US" dirty="0"/>
          </a:p>
          <a:p>
            <a:pPr lvl="1"/>
            <a:r>
              <a:rPr lang="en-US" dirty="0"/>
              <a:t>email me, </a:t>
            </a:r>
            <a:r>
              <a:rPr lang="en-US" dirty="0">
                <a:hlinkClick r:id="rId3"/>
              </a:rPr>
              <a:t>miller86@llnl.gov</a:t>
            </a:r>
            <a:r>
              <a:rPr lang="en-US" dirty="0"/>
              <a:t> for on-boarding contacts</a:t>
            </a:r>
          </a:p>
        </p:txBody>
      </p:sp>
      <p:pic>
        <p:nvPicPr>
          <p:cNvPr id="4" name="Google Shape;824;p110">
            <a:extLst>
              <a:ext uri="{FF2B5EF4-FFF2-40B4-BE49-F238E27FC236}">
                <a16:creationId xmlns:a16="http://schemas.microsoft.com/office/drawing/2014/main" id="{03AE07CE-79CF-D14F-A7F7-2BE3BBB5E75C}"/>
              </a:ext>
            </a:extLst>
          </p:cNvPr>
          <p:cNvPicPr preferRelativeResize="0"/>
          <p:nvPr/>
        </p:nvPicPr>
        <p:blipFill>
          <a:blip r:embed="rId4">
            <a:alphaModFix/>
          </a:blip>
          <a:stretch>
            <a:fillRect/>
          </a:stretch>
        </p:blipFill>
        <p:spPr>
          <a:xfrm>
            <a:off x="6760564" y="411480"/>
            <a:ext cx="5296184" cy="3230880"/>
          </a:xfrm>
          <a:prstGeom prst="rect">
            <a:avLst/>
          </a:prstGeom>
          <a:noFill/>
          <a:ln>
            <a:noFill/>
          </a:ln>
        </p:spPr>
      </p:pic>
    </p:spTree>
    <p:extLst>
      <p:ext uri="{BB962C8B-B14F-4D97-AF65-F5344CB8AC3E}">
        <p14:creationId xmlns:p14="http://schemas.microsoft.com/office/powerpoint/2010/main" val="2799011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B304-CD9A-9D4C-9745-67E84C472FCC}"/>
              </a:ext>
            </a:extLst>
          </p:cNvPr>
          <p:cNvSpPr>
            <a:spLocks noGrp="1"/>
          </p:cNvSpPr>
          <p:nvPr>
            <p:ph type="title"/>
          </p:nvPr>
        </p:nvSpPr>
        <p:spPr/>
        <p:txBody>
          <a:bodyPr/>
          <a:lstStyle/>
          <a:p>
            <a:r>
              <a:rPr lang="en-US" dirty="0"/>
              <a:t>https://github.com/betterscientificsoftware/hello-numerical-world</a:t>
            </a:r>
          </a:p>
        </p:txBody>
      </p:sp>
      <p:pic>
        <p:nvPicPr>
          <p:cNvPr id="4" name="Content Placeholder 3">
            <a:extLst>
              <a:ext uri="{FF2B5EF4-FFF2-40B4-BE49-F238E27FC236}">
                <a16:creationId xmlns:a16="http://schemas.microsoft.com/office/drawing/2014/main" id="{A144A838-71FE-704D-A387-F03024D7F424}"/>
              </a:ext>
            </a:extLst>
          </p:cNvPr>
          <p:cNvPicPr>
            <a:picLocks noGrp="1" noChangeAspect="1"/>
          </p:cNvPicPr>
          <p:nvPr>
            <p:ph idx="1"/>
          </p:nvPr>
        </p:nvPicPr>
        <p:blipFill>
          <a:blip r:embed="rId2"/>
          <a:stretch>
            <a:fillRect/>
          </a:stretch>
        </p:blipFill>
        <p:spPr>
          <a:xfrm>
            <a:off x="1716032" y="1736725"/>
            <a:ext cx="8667860" cy="4048125"/>
          </a:xfrm>
          <a:prstGeom prst="rect">
            <a:avLst/>
          </a:prstGeom>
        </p:spPr>
      </p:pic>
    </p:spTree>
    <p:extLst>
      <p:ext uri="{BB962C8B-B14F-4D97-AF65-F5344CB8AC3E}">
        <p14:creationId xmlns:p14="http://schemas.microsoft.com/office/powerpoint/2010/main" val="701695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p:txBody>
          <a:bodyPr/>
          <a:lstStyle/>
          <a:p>
            <a:pPr algn="ctr"/>
            <a:r>
              <a:rPr lang="en-US" dirty="0"/>
              <a:t>Example .travis.yml file</a:t>
            </a:r>
            <a:br>
              <a:rPr lang="en-US" dirty="0"/>
            </a:br>
            <a:r>
              <a:rPr lang="en-US" dirty="0"/>
              <a:t>(also doing coverage analysis)</a:t>
            </a:r>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extLst>
              <p:ext uri="{D42A27DB-BD31-4B8C-83A1-F6EECF244321}">
                <p14:modId xmlns:p14="http://schemas.microsoft.com/office/powerpoint/2010/main" val="675477212"/>
              </p:ext>
            </p:extLst>
          </p:nvPr>
        </p:nvGraphicFramePr>
        <p:xfrm>
          <a:off x="437976" y="2868930"/>
          <a:ext cx="5531933" cy="3266440"/>
        </p:xfrm>
        <a:graphic>
          <a:graphicData uri="http://schemas.openxmlformats.org/drawingml/2006/table">
            <a:tbl>
              <a:tblPr firstRow="1" bandRow="1">
                <a:tableStyleId>{5C22544A-7EE6-4342-B048-85BDC9FD1C3A}</a:tableStyleId>
              </a:tblPr>
              <a:tblGrid>
                <a:gridCol w="1075864">
                  <a:extLst>
                    <a:ext uri="{9D8B030D-6E8A-4147-A177-3AD203B41FA5}">
                      <a16:colId xmlns:a16="http://schemas.microsoft.com/office/drawing/2014/main" val="3111521380"/>
                    </a:ext>
                  </a:extLst>
                </a:gridCol>
                <a:gridCol w="2986908">
                  <a:extLst>
                    <a:ext uri="{9D8B030D-6E8A-4147-A177-3AD203B41FA5}">
                      <a16:colId xmlns:a16="http://schemas.microsoft.com/office/drawing/2014/main" val="3277590920"/>
                    </a:ext>
                  </a:extLst>
                </a:gridCol>
                <a:gridCol w="1469161">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dirty="0"/>
                        <a:t>.</a:t>
                      </a:r>
                      <a:br>
                        <a:rPr lang="en-US" dirty="0"/>
                      </a:br>
                      <a:r>
                        <a:rPr lang="en-US" dirty="0"/>
                        <a:t>.</a:t>
                      </a:r>
                      <a:br>
                        <a:rPr lang="en-US" dirty="0"/>
                      </a:br>
                      <a:r>
                        <a:rPr lang="en-US" dirty="0"/>
                        <a:t>.</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15819693"/>
                  </a:ext>
                </a:extLst>
              </a:tr>
            </a:tbl>
          </a:graphicData>
        </a:graphic>
      </p:graphicFrame>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rcRect/>
          <a:stretch/>
        </p:blipFill>
        <p:spPr>
          <a:xfrm>
            <a:off x="6218238" y="3149300"/>
            <a:ext cx="5532437" cy="2192937"/>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p:txBody>
          <a:bodyPr/>
          <a:lstStyle/>
          <a:p>
            <a:pPr algn="ctr"/>
            <a:r>
              <a:rPr lang="en-US" dirty="0"/>
              <a:t>Example .travis.yml file</a:t>
            </a:r>
            <a:br>
              <a:rPr lang="en-US" dirty="0"/>
            </a:br>
            <a:r>
              <a:rPr lang="en-US" dirty="0"/>
              <a:t>(also doing coverage analysis)</a:t>
            </a:r>
          </a:p>
        </p:txBody>
      </p:sp>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rcRect/>
          <a:stretch/>
        </p:blipFill>
        <p:spPr>
          <a:xfrm>
            <a:off x="6218238" y="3149300"/>
            <a:ext cx="5532437" cy="2192937"/>
          </a:xfrm>
          <a:prstGeom prst="rect">
            <a:avLst/>
          </a:prstGeom>
        </p:spPr>
      </p:pic>
      <p:sp>
        <p:nvSpPr>
          <p:cNvPr id="12" name="Left Brace 11">
            <a:extLst>
              <a:ext uri="{FF2B5EF4-FFF2-40B4-BE49-F238E27FC236}">
                <a16:creationId xmlns:a16="http://schemas.microsoft.com/office/drawing/2014/main" id="{03A758F8-B4E2-D549-83F9-4C43522F1012}"/>
              </a:ext>
            </a:extLst>
          </p:cNvPr>
          <p:cNvSpPr/>
          <p:nvPr/>
        </p:nvSpPr>
        <p:spPr>
          <a:xfrm>
            <a:off x="5537200" y="3181485"/>
            <a:ext cx="477520" cy="8268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224861EB-5639-824C-BC8F-09A2B6DCCAEB}"/>
              </a:ext>
            </a:extLst>
          </p:cNvPr>
          <p:cNvSpPr txBox="1"/>
          <p:nvPr/>
        </p:nvSpPr>
        <p:spPr>
          <a:xfrm>
            <a:off x="3206818" y="3369667"/>
            <a:ext cx="2330382" cy="433965"/>
          </a:xfrm>
          <a:prstGeom prst="rect">
            <a:avLst/>
          </a:prstGeom>
          <a:noFill/>
        </p:spPr>
        <p:txBody>
          <a:bodyPr wrap="none" lIns="118872" tIns="91440" rIns="118872" bIns="91440" rtlCol="0" anchor="ctr" anchorCtr="0">
            <a:spAutoFit/>
          </a:bodyPr>
          <a:lstStyle/>
          <a:p>
            <a:pPr algn="l">
              <a:lnSpc>
                <a:spcPct val="90000"/>
              </a:lnSpc>
            </a:pPr>
            <a:r>
              <a:rPr lang="en-US" dirty="0"/>
              <a:t>Specify environment</a:t>
            </a:r>
          </a:p>
        </p:txBody>
      </p:sp>
      <p:sp>
        <p:nvSpPr>
          <p:cNvPr id="15" name="Left Brace 14">
            <a:extLst>
              <a:ext uri="{FF2B5EF4-FFF2-40B4-BE49-F238E27FC236}">
                <a16:creationId xmlns:a16="http://schemas.microsoft.com/office/drawing/2014/main" id="{9018D179-5EB2-4E48-BA65-F3037C6899D1}"/>
              </a:ext>
            </a:extLst>
          </p:cNvPr>
          <p:cNvSpPr/>
          <p:nvPr/>
        </p:nvSpPr>
        <p:spPr>
          <a:xfrm>
            <a:off x="5537200" y="4256343"/>
            <a:ext cx="477520" cy="6236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a:extLst>
              <a:ext uri="{FF2B5EF4-FFF2-40B4-BE49-F238E27FC236}">
                <a16:creationId xmlns:a16="http://schemas.microsoft.com/office/drawing/2014/main" id="{04E03340-E17A-9C48-9B85-9B90D4754C5A}"/>
              </a:ext>
            </a:extLst>
          </p:cNvPr>
          <p:cNvSpPr txBox="1"/>
          <p:nvPr/>
        </p:nvSpPr>
        <p:spPr>
          <a:xfrm>
            <a:off x="3463299" y="4351162"/>
            <a:ext cx="2073901" cy="433965"/>
          </a:xfrm>
          <a:prstGeom prst="rect">
            <a:avLst/>
          </a:prstGeom>
          <a:noFill/>
        </p:spPr>
        <p:txBody>
          <a:bodyPr wrap="none" lIns="118872" tIns="91440" rIns="118872" bIns="91440" rtlCol="0" anchor="ctr" anchorCtr="0">
            <a:spAutoFit/>
          </a:bodyPr>
          <a:lstStyle/>
          <a:p>
            <a:pPr algn="r">
              <a:lnSpc>
                <a:spcPct val="90000"/>
              </a:lnSpc>
            </a:pPr>
            <a:r>
              <a:rPr lang="en-US" dirty="0"/>
              <a:t>Commands to run</a:t>
            </a:r>
          </a:p>
        </p:txBody>
      </p:sp>
      <p:grpSp>
        <p:nvGrpSpPr>
          <p:cNvPr id="3" name="Group 2">
            <a:extLst>
              <a:ext uri="{FF2B5EF4-FFF2-40B4-BE49-F238E27FC236}">
                <a16:creationId xmlns:a16="http://schemas.microsoft.com/office/drawing/2014/main" id="{BFEFACAF-1314-914E-9B7D-A778511E482F}"/>
              </a:ext>
            </a:extLst>
          </p:cNvPr>
          <p:cNvGrpSpPr/>
          <p:nvPr/>
        </p:nvGrpSpPr>
        <p:grpSpPr>
          <a:xfrm>
            <a:off x="1300715" y="1749515"/>
            <a:ext cx="5268251" cy="1929106"/>
            <a:chOff x="1300715" y="1749515"/>
            <a:chExt cx="5268251" cy="1929106"/>
          </a:xfrm>
        </p:grpSpPr>
        <p:cxnSp>
          <p:nvCxnSpPr>
            <p:cNvPr id="18" name="Straight Arrow Connector 17">
              <a:extLst>
                <a:ext uri="{FF2B5EF4-FFF2-40B4-BE49-F238E27FC236}">
                  <a16:creationId xmlns:a16="http://schemas.microsoft.com/office/drawing/2014/main" id="{E8052009-7783-6547-A4F6-67C5737CE5D2}"/>
                </a:ext>
              </a:extLst>
            </p:cNvPr>
            <p:cNvCxnSpPr>
              <a:cxnSpLocks/>
            </p:cNvCxnSpPr>
            <p:nvPr/>
          </p:nvCxnSpPr>
          <p:spPr>
            <a:xfrm>
              <a:off x="3898760" y="2177571"/>
              <a:ext cx="2670206" cy="1501050"/>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ECA5B2E5-A544-1849-B69C-F045A18786DC}"/>
                </a:ext>
              </a:extLst>
            </p:cNvPr>
            <p:cNvSpPr txBox="1"/>
            <p:nvPr/>
          </p:nvSpPr>
          <p:spPr>
            <a:xfrm>
              <a:off x="1300715" y="1749515"/>
              <a:ext cx="4330929" cy="433965"/>
            </a:xfrm>
            <a:prstGeom prst="rect">
              <a:avLst/>
            </a:prstGeom>
            <a:noFill/>
          </p:spPr>
          <p:txBody>
            <a:bodyPr wrap="none" lIns="118872" tIns="91440" rIns="118872" bIns="91440" rtlCol="0" anchor="ctr" anchorCtr="0">
              <a:spAutoFit/>
            </a:bodyPr>
            <a:lstStyle/>
            <a:p>
              <a:pPr algn="l">
                <a:lnSpc>
                  <a:spcPct val="90000"/>
                </a:lnSpc>
              </a:pPr>
              <a:r>
                <a:rPr lang="en-US" dirty="0"/>
                <a:t>Keywords specific to service being used</a:t>
              </a:r>
            </a:p>
          </p:txBody>
        </p:sp>
      </p:grpSp>
      <p:sp>
        <p:nvSpPr>
          <p:cNvPr id="4" name="Rectangle 3">
            <a:extLst>
              <a:ext uri="{FF2B5EF4-FFF2-40B4-BE49-F238E27FC236}">
                <a16:creationId xmlns:a16="http://schemas.microsoft.com/office/drawing/2014/main" id="{8705E03A-ADD4-5940-AECC-66EFBB2DD626}"/>
              </a:ext>
            </a:extLst>
          </p:cNvPr>
          <p:cNvSpPr/>
          <p:nvPr/>
        </p:nvSpPr>
        <p:spPr>
          <a:xfrm>
            <a:off x="11354602" y="4351162"/>
            <a:ext cx="386294" cy="365217"/>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62770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a:t>travis-ci.com</a:t>
            </a:r>
          </a:p>
        </p:txBody>
      </p:sp>
      <p:pic>
        <p:nvPicPr>
          <p:cNvPr id="8" name="Content Placeholder 7">
            <a:extLst>
              <a:ext uri="{FF2B5EF4-FFF2-40B4-BE49-F238E27FC236}">
                <a16:creationId xmlns:a16="http://schemas.microsoft.com/office/drawing/2014/main" id="{FC32597D-EF26-794C-9ADB-0318B7793BED}"/>
              </a:ext>
            </a:extLst>
          </p:cNvPr>
          <p:cNvPicPr>
            <a:picLocks noGrp="1" noChangeAspect="1"/>
          </p:cNvPicPr>
          <p:nvPr>
            <p:ph sz="half" idx="2"/>
          </p:nvPr>
        </p:nvPicPr>
        <p:blipFill>
          <a:blip r:embed="rId2"/>
          <a:stretch>
            <a:fillRect/>
          </a:stretch>
        </p:blipFill>
        <p:spPr>
          <a:xfrm>
            <a:off x="822491" y="1027372"/>
            <a:ext cx="4953868" cy="5584245"/>
          </a:xfrm>
          <a:prstGeom prst="rect">
            <a:avLst/>
          </a:prstGeom>
        </p:spPr>
      </p:pic>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spTree>
    <p:extLst>
      <p:ext uri="{BB962C8B-B14F-4D97-AF65-F5344CB8AC3E}">
        <p14:creationId xmlns:p14="http://schemas.microsoft.com/office/powerpoint/2010/main" val="3462859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5619C-E7D3-1F45-94EC-C097C6B0C076}"/>
              </a:ext>
            </a:extLst>
          </p:cNvPr>
          <p:cNvSpPr>
            <a:spLocks noGrp="1"/>
          </p:cNvSpPr>
          <p:nvPr>
            <p:ph type="title"/>
          </p:nvPr>
        </p:nvSpPr>
        <p:spPr/>
        <p:txBody>
          <a:bodyPr/>
          <a:lstStyle/>
          <a:p>
            <a:r>
              <a:rPr lang="en-US" dirty="0"/>
              <a:t>After Hours Hands-on Lesson</a:t>
            </a:r>
            <a:br>
              <a:rPr lang="en-US" dirty="0"/>
            </a:br>
            <a:r>
              <a:rPr lang="en-US" dirty="0"/>
              <a:t>(Video demo to be uploaded to YouTube)</a:t>
            </a:r>
          </a:p>
        </p:txBody>
      </p:sp>
      <p:sp>
        <p:nvSpPr>
          <p:cNvPr id="3" name="Text Placeholder 2">
            <a:extLst>
              <a:ext uri="{FF2B5EF4-FFF2-40B4-BE49-F238E27FC236}">
                <a16:creationId xmlns:a16="http://schemas.microsoft.com/office/drawing/2014/main" id="{54BDAAD0-07B9-5443-BB48-9506D45EED7E}"/>
              </a:ext>
            </a:extLst>
          </p:cNvPr>
          <p:cNvSpPr>
            <a:spLocks noGrp="1"/>
          </p:cNvSpPr>
          <p:nvPr>
            <p:ph type="body" idx="1"/>
          </p:nvPr>
        </p:nvSpPr>
        <p:spPr/>
        <p:txBody>
          <a:bodyPr/>
          <a:lstStyle/>
          <a:p>
            <a:endParaRPr lang="en-US" dirty="0"/>
          </a:p>
        </p:txBody>
      </p:sp>
      <p:sp>
        <p:nvSpPr>
          <p:cNvPr id="4" name="Content Placeholder 3">
            <a:extLst>
              <a:ext uri="{FF2B5EF4-FFF2-40B4-BE49-F238E27FC236}">
                <a16:creationId xmlns:a16="http://schemas.microsoft.com/office/drawing/2014/main" id="{008F1DD3-4E44-A545-A031-5370D7E4F31D}"/>
              </a:ext>
            </a:extLst>
          </p:cNvPr>
          <p:cNvSpPr>
            <a:spLocks noGrp="1"/>
          </p:cNvSpPr>
          <p:nvPr>
            <p:ph sz="half" idx="2"/>
          </p:nvPr>
        </p:nvSpPr>
        <p:spPr/>
        <p:txBody>
          <a:bodyPr>
            <a:normAutofit fontScale="92500" lnSpcReduction="20000"/>
          </a:bodyPr>
          <a:lstStyle/>
          <a:p>
            <a:r>
              <a:rPr lang="en-US" dirty="0"/>
              <a:t>Follow QR code to </a:t>
            </a:r>
            <a:r>
              <a:rPr lang="en-US" dirty="0">
                <a:hlinkClick r:id="rId2"/>
              </a:rPr>
              <a:t>GitHub repository</a:t>
            </a:r>
            <a:endParaRPr lang="en-US" dirty="0"/>
          </a:p>
          <a:p>
            <a:r>
              <a:rPr lang="en-US" dirty="0"/>
              <a:t>Fork the repo</a:t>
            </a:r>
          </a:p>
          <a:p>
            <a:r>
              <a:rPr lang="en-US" dirty="0"/>
              <a:t>Create .travis.yml</a:t>
            </a:r>
          </a:p>
          <a:p>
            <a:r>
              <a:rPr lang="en-US" dirty="0"/>
              <a:t>Submit Pull Request (PR)</a:t>
            </a:r>
          </a:p>
          <a:p>
            <a:r>
              <a:rPr lang="en-US" dirty="0"/>
              <a:t>Increase coverage</a:t>
            </a:r>
          </a:p>
          <a:p>
            <a:pPr lvl="1"/>
            <a:r>
              <a:rPr lang="en-US" dirty="0"/>
              <a:t>Change ‘check’ to “check_all”</a:t>
            </a:r>
          </a:p>
          <a:p>
            <a:r>
              <a:rPr lang="en-US" dirty="0"/>
              <a:t>Update the PR</a:t>
            </a:r>
          </a:p>
          <a:p>
            <a:r>
              <a:rPr lang="en-US" dirty="0"/>
              <a:t>Extra credit…fail PR if coverage drops</a:t>
            </a:r>
          </a:p>
          <a:p>
            <a:pPr lvl="1"/>
            <a:r>
              <a:rPr lang="en-US" dirty="0"/>
              <a:t>Hint: read </a:t>
            </a:r>
            <a:r>
              <a:rPr lang="en-US" dirty="0" err="1"/>
              <a:t>codecov.io</a:t>
            </a:r>
            <a:r>
              <a:rPr lang="en-US" dirty="0"/>
              <a:t> docs</a:t>
            </a:r>
          </a:p>
        </p:txBody>
      </p:sp>
      <p:sp>
        <p:nvSpPr>
          <p:cNvPr id="5" name="Text Placeholder 4">
            <a:extLst>
              <a:ext uri="{FF2B5EF4-FFF2-40B4-BE49-F238E27FC236}">
                <a16:creationId xmlns:a16="http://schemas.microsoft.com/office/drawing/2014/main" id="{91A2C8E5-EFFC-874D-AEAC-6CBD2A03DABE}"/>
              </a:ext>
            </a:extLst>
          </p:cNvPr>
          <p:cNvSpPr>
            <a:spLocks noGrp="1"/>
          </p:cNvSpPr>
          <p:nvPr>
            <p:ph type="body" sz="quarter" idx="3"/>
          </p:nvPr>
        </p:nvSpPr>
        <p:spPr/>
        <p:txBody>
          <a:bodyPr/>
          <a:lstStyle/>
          <a:p>
            <a:endParaRPr lang="en-US" dirty="0"/>
          </a:p>
        </p:txBody>
      </p:sp>
      <p:sp>
        <p:nvSpPr>
          <p:cNvPr id="6" name="Content Placeholder 5">
            <a:extLst>
              <a:ext uri="{FF2B5EF4-FFF2-40B4-BE49-F238E27FC236}">
                <a16:creationId xmlns:a16="http://schemas.microsoft.com/office/drawing/2014/main" id="{B7352CBE-D0D8-024A-88C6-88F43A18AB7F}"/>
              </a:ext>
            </a:extLst>
          </p:cNvPr>
          <p:cNvSpPr>
            <a:spLocks noGrp="1"/>
          </p:cNvSpPr>
          <p:nvPr>
            <p:ph sz="quarter" idx="4"/>
          </p:nvPr>
        </p:nvSpPr>
        <p:spPr/>
        <p:txBody>
          <a:bodyPr/>
          <a:lstStyle/>
          <a:p>
            <a:endParaRPr lang="en-US" dirty="0"/>
          </a:p>
        </p:txBody>
      </p:sp>
      <p:pic>
        <p:nvPicPr>
          <p:cNvPr id="7" name="Picture 6">
            <a:extLst>
              <a:ext uri="{FF2B5EF4-FFF2-40B4-BE49-F238E27FC236}">
                <a16:creationId xmlns:a16="http://schemas.microsoft.com/office/drawing/2014/main" id="{AE1B071A-E0DE-B940-A5F2-AD140F093DEF}"/>
              </a:ext>
            </a:extLst>
          </p:cNvPr>
          <p:cNvPicPr>
            <a:picLocks noChangeAspect="1"/>
          </p:cNvPicPr>
          <p:nvPr/>
        </p:nvPicPr>
        <p:blipFill>
          <a:blip r:embed="rId3"/>
          <a:stretch>
            <a:fillRect/>
          </a:stretch>
        </p:blipFill>
        <p:spPr>
          <a:xfrm>
            <a:off x="8619810" y="220312"/>
            <a:ext cx="2715891" cy="2830896"/>
          </a:xfrm>
          <a:prstGeom prst="rect">
            <a:avLst/>
          </a:prstGeom>
        </p:spPr>
      </p:pic>
    </p:spTree>
    <p:extLst>
      <p:ext uri="{BB962C8B-B14F-4D97-AF65-F5344CB8AC3E}">
        <p14:creationId xmlns:p14="http://schemas.microsoft.com/office/powerpoint/2010/main" val="1717330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9DCBEEE-06BF-2840-AFF6-C48FC0479F11}"/>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5875102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Willenbring, Software Productivity Track, in Argonne Training Program for Extreme Scale Computing (ATPESC),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buNone/>
            </a:pPr>
            <a:r>
              <a:rPr lang="en-US" sz="2000" b="1" dirty="0"/>
              <a:t>Acknowledgements</a:t>
            </a:r>
          </a:p>
          <a:p>
            <a:pPr>
              <a:spcBef>
                <a:spcPts val="400"/>
              </a:spcBef>
            </a:pPr>
            <a:r>
              <a:rPr lang="en-US" sz="1600" dirty="0"/>
              <a:t>Additional contributors include: Patricia Grubel, Rinku Gupta, Mike Heroux, Alicia Klinvex, Jared O’Neal, David Rogers</a:t>
            </a:r>
          </a:p>
          <a:p>
            <a:pPr>
              <a:spcBef>
                <a:spcPts val="400"/>
              </a:spcBef>
            </a:pPr>
            <a:r>
              <a:rPr lang="en-US" sz="16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UChicago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819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8"/>
            <a:ext cx="11369809" cy="5086389"/>
          </a:xfrm>
        </p:spPr>
        <p:txBody>
          <a:bodyPr/>
          <a:lstStyle/>
          <a:p>
            <a:pPr marL="0" indent="0">
              <a:buNone/>
            </a:pPr>
            <a:endParaRPr lang="en-US" sz="2000" b="1" dirty="0"/>
          </a:p>
          <a:p>
            <a:pPr marL="0" indent="0">
              <a:buNone/>
            </a:pPr>
            <a:r>
              <a:rPr lang="en-US" sz="2000" b="1" dirty="0"/>
              <a:t>License and Citation</a:t>
            </a:r>
          </a:p>
          <a:p>
            <a:pPr>
              <a:spcBef>
                <a:spcPts val="400"/>
              </a:spcBef>
            </a:pPr>
            <a:r>
              <a:rPr lang="en-US" sz="1400" dirty="0"/>
              <a:t>This work is licensed under a </a:t>
            </a:r>
            <a:r>
              <a:rPr lang="en-US" sz="1400" dirty="0">
                <a:hlinkClick r:id="rId2"/>
              </a:rPr>
              <a:t>Creative</a:t>
            </a:r>
            <a:r>
              <a:rPr lang="en-US" sz="1400" dirty="0">
                <a:hlinkClick r:id="rId3"/>
              </a:rPr>
              <a:t> Commons Attribution 4.0 International License</a:t>
            </a:r>
            <a:r>
              <a:rPr lang="en-US" sz="1400" dirty="0"/>
              <a:t> (CC BY 4.0).</a:t>
            </a:r>
          </a:p>
          <a:p>
            <a:pPr>
              <a:spcBef>
                <a:spcPts val="400"/>
              </a:spcBef>
            </a:pPr>
            <a:r>
              <a:rPr lang="en-US" sz="1400" b="1" dirty="0"/>
              <a:t>The requested citation the overall tutorial is: David E. Bernholdt, Better Scientific Software tutorial, in RF SciDAC 2020 Workshop, Knoxville, Tennessee. DOI: </a:t>
            </a:r>
            <a:r>
              <a:rPr lang="en-US" sz="1400" b="1" dirty="0">
                <a:hlinkClick r:id="rId4"/>
              </a:rPr>
              <a:t>10.6084/m9.figshare.11918397</a:t>
            </a:r>
            <a:endParaRPr lang="en-US" sz="1400" b="1" dirty="0"/>
          </a:p>
          <a:p>
            <a:pPr>
              <a:spcBef>
                <a:spcPts val="400"/>
              </a:spcBef>
            </a:pPr>
            <a:r>
              <a:rPr lang="en-US" sz="1400" dirty="0"/>
              <a:t>Individual modules may be cited as </a:t>
            </a:r>
            <a:r>
              <a:rPr lang="en-US" sz="1400" i="1" dirty="0"/>
              <a:t>Speaker, Module Title</a:t>
            </a:r>
            <a:r>
              <a:rPr lang="en-US" sz="1400" dirty="0"/>
              <a:t>, in Better Scientific Software Tutorial…</a:t>
            </a:r>
            <a:endParaRPr lang="en-US" sz="1800" dirty="0"/>
          </a:p>
          <a:p>
            <a:pPr marL="0" indent="0">
              <a:buNone/>
            </a:pPr>
            <a:endParaRPr lang="en-US" sz="2000" b="1" dirty="0"/>
          </a:p>
          <a:p>
            <a:pPr marL="0" indent="0">
              <a:buNone/>
            </a:pPr>
            <a:endParaRPr lang="en-US" sz="2000" b="1" dirty="0"/>
          </a:p>
          <a:p>
            <a:pPr marL="0" indent="0">
              <a:buNone/>
            </a:pPr>
            <a:r>
              <a:rPr lang="en-US" sz="2000" b="1" dirty="0"/>
              <a:t>Acknowledgements</a:t>
            </a:r>
          </a:p>
          <a:p>
            <a:pPr>
              <a:spcBef>
                <a:spcPts val="0"/>
              </a:spcBef>
            </a:pPr>
            <a:r>
              <a:rPr lang="en-US" sz="1200" dirty="0"/>
              <a:t>Additional contributors to this this tutorial include: Anshu Dubey, Mike Heroux, Alicia Klinvex, Jared O’Neal, and Katherine Riley, James M. Willenbring</a:t>
            </a:r>
          </a:p>
          <a:p>
            <a:pPr>
              <a:spcBef>
                <a:spcPts val="600"/>
              </a:spcBef>
            </a:pPr>
            <a:r>
              <a:rPr lang="en-US" sz="12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200" i="1" dirty="0"/>
              <a:t>.</a:t>
            </a:r>
            <a:endParaRPr lang="en-US" sz="1200" dirty="0"/>
          </a:p>
          <a:p>
            <a:pPr>
              <a:spcBef>
                <a:spcPts val="600"/>
              </a:spcBef>
            </a:pPr>
            <a:r>
              <a:rPr lang="en-US" sz="1200" dirty="0"/>
              <a:t>This work was performed in part at the Argonne National Laboratory, which is managed managed by UChicago Argonne, LLC for the U.S. Department of Energy under Contract No. DE-AC02-06CH11357.</a:t>
            </a:r>
          </a:p>
          <a:p>
            <a:pPr>
              <a:spcBef>
                <a:spcPts val="600"/>
              </a:spcBef>
            </a:pPr>
            <a:r>
              <a:rPr lang="en-US" sz="1200" dirty="0"/>
              <a:t>This work was performed in part at the Oak Ridge National Laboratory, which is managed by UT-Battelle, LLC for the U.S. Department of Energy under Contract No. DE-AC05-00OR22725.</a:t>
            </a:r>
          </a:p>
          <a:p>
            <a:pPr>
              <a:spcBef>
                <a:spcPts val="600"/>
              </a:spcBef>
            </a:pPr>
            <a:r>
              <a:rPr lang="en-US" sz="12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 SAND NO SAND2017-5474 PE</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 </a:t>
            </a:r>
            <a:r>
              <a:rPr lang="en-US" i="1" dirty="0"/>
              <a:t>Testing</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endParaRPr lang="en-US" dirty="0"/>
          </a:p>
          <a:p>
            <a:r>
              <a:rPr lang="en-US" dirty="0"/>
              <a:t>Integration</a:t>
            </a:r>
          </a:p>
          <a:p>
            <a:pPr lvl="1"/>
            <a:r>
              <a:rPr lang="en-US" dirty="0"/>
              <a:t>Changes across key branches merged &amp; tested to ensure the “whole” still works</a:t>
            </a:r>
          </a:p>
          <a:p>
            <a:pPr lvl="1"/>
            <a:r>
              <a:rPr lang="en-US" dirty="0"/>
              <a:t>Develop, develop, develop, merge, merge, merge, test, test, test…NO!</a:t>
            </a:r>
          </a:p>
          <a:p>
            <a:pPr lvl="1"/>
            <a:r>
              <a:rPr lang="en-US" dirty="0"/>
              <a:t>Develop, merge, test, develop, merge, test, develop, merge, test…YES!</a:t>
            </a:r>
          </a:p>
          <a:p>
            <a:endParaRPr lang="en-US" dirty="0"/>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457713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Automated Testing vs. Continuous Integration (CI) Testing</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737359"/>
            <a:ext cx="11369809" cy="4773507"/>
          </a:xfrm>
        </p:spPr>
        <p:txBody>
          <a:bodyPr/>
          <a:lstStyle/>
          <a:p>
            <a:r>
              <a:rPr lang="en-US" b="1" i="1" dirty="0"/>
              <a:t>Automated Testing</a:t>
            </a:r>
            <a:r>
              <a:rPr lang="en-US" dirty="0"/>
              <a:t>: Software that automatically performs tests and reliably detects and reports anomalous behaviors/outcomes.</a:t>
            </a:r>
          </a:p>
          <a:p>
            <a:pPr lvl="1"/>
            <a:r>
              <a:rPr lang="en-US" dirty="0"/>
              <a:t>Examples: Auto-test, CTest/CDash, nightly testing, `make check’</a:t>
            </a:r>
          </a:p>
          <a:p>
            <a:pPr lvl="1"/>
            <a:r>
              <a:rPr lang="en-US" dirty="0"/>
              <a:t>Potential issues: change attribution, timeliness of results, multiple branches of development</a:t>
            </a:r>
          </a:p>
          <a:p>
            <a:endParaRPr lang="en-US" dirty="0"/>
          </a:p>
          <a:p>
            <a:r>
              <a:rPr lang="en-US" b="1" i="1" dirty="0"/>
              <a:t>Continuous Integration (CI)</a:t>
            </a:r>
            <a:r>
              <a:rPr lang="en-US" dirty="0"/>
              <a:t>: automated testing performed at high frequency and fine granularity aimed at </a:t>
            </a:r>
            <a:r>
              <a:rPr lang="en-US" i="1" dirty="0"/>
              <a:t>preventing</a:t>
            </a:r>
            <a:r>
              <a:rPr lang="en-US" dirty="0"/>
              <a:t> code changes from breaking key branches of development (e.g. </a:t>
            </a:r>
            <a:r>
              <a:rPr lang="en-US" i="1" dirty="0"/>
              <a:t>main</a:t>
            </a:r>
            <a:r>
              <a:rPr lang="en-US" dirty="0"/>
              <a:t>)</a:t>
            </a:r>
          </a:p>
          <a:p>
            <a:pPr lvl="1"/>
            <a:r>
              <a:rPr lang="en-US" dirty="0"/>
              <a:t>Example: Disabled/enabled “Merge Pull Request”</a:t>
            </a:r>
            <a:br>
              <a:rPr lang="en-US" dirty="0"/>
            </a:br>
            <a:r>
              <a:rPr lang="en-US" dirty="0"/>
              <a:t>button on GitHub</a:t>
            </a:r>
          </a:p>
          <a:p>
            <a:pPr lvl="1"/>
            <a:r>
              <a:rPr lang="en-US" dirty="0"/>
              <a:t>Potential issues: extreme automation, test granularity,</a:t>
            </a:r>
            <a:br>
              <a:rPr lang="en-US" dirty="0"/>
            </a:br>
            <a:r>
              <a:rPr lang="en-US" dirty="0"/>
              <a:t>coverage, 3</a:t>
            </a:r>
            <a:r>
              <a:rPr lang="en-US" baseline="30000" dirty="0"/>
              <a:t>rd</a:t>
            </a:r>
            <a:r>
              <a:rPr lang="en-US" dirty="0"/>
              <a:t>-party services/resources </a:t>
            </a:r>
          </a:p>
        </p:txBody>
      </p:sp>
      <p:pic>
        <p:nvPicPr>
          <p:cNvPr id="4" name="Picture 3">
            <a:extLst>
              <a:ext uri="{FF2B5EF4-FFF2-40B4-BE49-F238E27FC236}">
                <a16:creationId xmlns:a16="http://schemas.microsoft.com/office/drawing/2014/main" id="{944DF8F7-343F-3C4F-9E26-DEDDD6C24D24}"/>
              </a:ext>
            </a:extLst>
          </p:cNvPr>
          <p:cNvPicPr>
            <a:picLocks noChangeAspect="1"/>
          </p:cNvPicPr>
          <p:nvPr/>
        </p:nvPicPr>
        <p:blipFill>
          <a:blip r:embed="rId2"/>
          <a:stretch>
            <a:fillRect/>
          </a:stretch>
        </p:blipFill>
        <p:spPr>
          <a:xfrm>
            <a:off x="7255933" y="4703907"/>
            <a:ext cx="4673600" cy="2147651"/>
          </a:xfrm>
          <a:prstGeom prst="rect">
            <a:avLst/>
          </a:prstGeom>
        </p:spPr>
      </p:pic>
      <p:cxnSp>
        <p:nvCxnSpPr>
          <p:cNvPr id="6" name="Straight Arrow Connector 5">
            <a:extLst>
              <a:ext uri="{FF2B5EF4-FFF2-40B4-BE49-F238E27FC236}">
                <a16:creationId xmlns:a16="http://schemas.microsoft.com/office/drawing/2014/main" id="{747F97CA-774E-7345-BB1C-541C33E51E0B}"/>
              </a:ext>
            </a:extLst>
          </p:cNvPr>
          <p:cNvCxnSpPr/>
          <p:nvPr/>
        </p:nvCxnSpPr>
        <p:spPr>
          <a:xfrm>
            <a:off x="6849533" y="5113867"/>
            <a:ext cx="999067" cy="14054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112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19DD-9E6F-0944-9C8A-1F9475F9D39D}"/>
              </a:ext>
            </a:extLst>
          </p:cNvPr>
          <p:cNvSpPr>
            <a:spLocks noGrp="1"/>
          </p:cNvSpPr>
          <p:nvPr>
            <p:ph type="title"/>
          </p:nvPr>
        </p:nvSpPr>
        <p:spPr/>
        <p:txBody>
          <a:bodyPr/>
          <a:lstStyle/>
          <a:p>
            <a:r>
              <a:rPr lang="en-US" dirty="0"/>
              <a:t>CI Testing is one part of the “Shift Left” movement in DevOps</a:t>
            </a:r>
          </a:p>
        </p:txBody>
      </p:sp>
      <p:pic>
        <p:nvPicPr>
          <p:cNvPr id="5" name="Content Placeholder 4">
            <a:extLst>
              <a:ext uri="{FF2B5EF4-FFF2-40B4-BE49-F238E27FC236}">
                <a16:creationId xmlns:a16="http://schemas.microsoft.com/office/drawing/2014/main" id="{D6EED823-C063-BC42-B321-08875B3BB414}"/>
              </a:ext>
            </a:extLst>
          </p:cNvPr>
          <p:cNvPicPr>
            <a:picLocks noGrp="1" noChangeAspect="1"/>
          </p:cNvPicPr>
          <p:nvPr>
            <p:ph idx="1"/>
          </p:nvPr>
        </p:nvPicPr>
        <p:blipFill>
          <a:blip r:embed="rId2"/>
          <a:stretch>
            <a:fillRect/>
          </a:stretch>
        </p:blipFill>
        <p:spPr>
          <a:xfrm>
            <a:off x="2450590" y="1736725"/>
            <a:ext cx="7198744" cy="4048125"/>
          </a:xfrm>
          <a:prstGeom prst="rect">
            <a:avLst/>
          </a:prstGeom>
        </p:spPr>
      </p:pic>
      <p:sp>
        <p:nvSpPr>
          <p:cNvPr id="3" name="Rectangle 2">
            <a:extLst>
              <a:ext uri="{FF2B5EF4-FFF2-40B4-BE49-F238E27FC236}">
                <a16:creationId xmlns:a16="http://schemas.microsoft.com/office/drawing/2014/main" id="{8D942554-D67B-1449-871A-54E53CB5BB53}"/>
              </a:ext>
            </a:extLst>
          </p:cNvPr>
          <p:cNvSpPr/>
          <p:nvPr/>
        </p:nvSpPr>
        <p:spPr>
          <a:xfrm>
            <a:off x="8242124" y="5106444"/>
            <a:ext cx="918575" cy="158663"/>
          </a:xfrm>
          <a:prstGeom prst="rect">
            <a:avLst/>
          </a:prstGeom>
          <a:solidFill>
            <a:srgbClr val="5AC0F8"/>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Advantage</a:t>
            </a:r>
            <a:endParaRPr lang="en-US" sz="700" dirty="0">
              <a:solidFill>
                <a:schemeClr val="bg1"/>
              </a:solidFill>
            </a:endParaRPr>
          </a:p>
        </p:txBody>
      </p:sp>
    </p:spTree>
    <p:extLst>
      <p:ext uri="{BB962C8B-B14F-4D97-AF65-F5344CB8AC3E}">
        <p14:creationId xmlns:p14="http://schemas.microsoft.com/office/powerpoint/2010/main" val="1163745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325880"/>
            <a:ext cx="5588582" cy="821190"/>
          </a:xfrm>
        </p:spPr>
        <p:txBody>
          <a:bodyPr/>
          <a:lstStyle/>
          <a:p>
            <a:pPr algn="ctr"/>
            <a:r>
              <a:rPr lang="en-US" dirty="0"/>
              <a:t>Common situations</a:t>
            </a:r>
            <a:br>
              <a:rPr lang="en-US" dirty="0"/>
            </a:br>
            <a:endParaRPr lang="en-US" dirty="0"/>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57200" y="2147070"/>
            <a:ext cx="5588582" cy="3887970"/>
          </a:xfrm>
        </p:spPr>
        <p:txBody>
          <a:bodyPr>
            <a:normAutofit fontScale="85000" lnSpcReduction="20000"/>
          </a:bodyPr>
          <a:lstStyle/>
          <a:p>
            <a:endParaRPr lang="en-US" dirty="0"/>
          </a:p>
          <a:p>
            <a:r>
              <a:rPr lang="en-US" dirty="0"/>
              <a:t>Just getting started</a:t>
            </a:r>
          </a:p>
          <a:p>
            <a:pPr lvl="1"/>
            <a:r>
              <a:rPr lang="en-US" dirty="0"/>
              <a:t>Many technologies/choices; often in the ”cloud”</a:t>
            </a:r>
          </a:p>
          <a:p>
            <a:pPr lvl="1"/>
            <a:r>
              <a:rPr lang="en-US" dirty="0"/>
              <a:t>Solution: start small, simple, build up</a:t>
            </a:r>
          </a:p>
          <a:p>
            <a:endParaRPr lang="en-US" dirty="0"/>
          </a:p>
          <a:p>
            <a:r>
              <a:rPr lang="en-US" dirty="0"/>
              <a:t>Developing suitable tests</a:t>
            </a:r>
          </a:p>
          <a:p>
            <a:pPr lvl="1"/>
            <a:r>
              <a:rPr lang="en-US" dirty="0"/>
              <a:t>Many project’s existing tests not suitable for CI</a:t>
            </a:r>
          </a:p>
          <a:p>
            <a:pPr lvl="1"/>
            <a:r>
              <a:rPr lang="en-US" dirty="0"/>
              <a:t>Solution: Simplify/refactor and/or sub-setting test suite</a:t>
            </a:r>
          </a:p>
          <a:p>
            <a:endParaRPr lang="en-US" dirty="0"/>
          </a:p>
          <a:p>
            <a:r>
              <a:rPr lang="en-US" dirty="0"/>
              <a:t>Ensuring sufficient coverage</a:t>
            </a:r>
          </a:p>
          <a:p>
            <a:pPr lvl="1"/>
            <a:r>
              <a:rPr lang="en-US" dirty="0"/>
              <a:t>Some changes to code never get tested</a:t>
            </a:r>
          </a:p>
          <a:p>
            <a:pPr lvl="1"/>
            <a:r>
              <a:rPr lang="en-US"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18914" y="1325880"/>
            <a:ext cx="5531934" cy="821190"/>
          </a:xfrm>
        </p:spPr>
        <p:txBody>
          <a:bodyPr/>
          <a:lstStyle/>
          <a:p>
            <a:pPr algn="ctr"/>
            <a:r>
              <a:rPr lang="en-US" dirty="0"/>
              <a:t>Advanced situations</a:t>
            </a:r>
            <a:br>
              <a:rPr lang="en-US" dirty="0"/>
            </a:br>
            <a:endParaRPr lang="en-US" dirty="0"/>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18914" y="2147070"/>
            <a:ext cx="5531934" cy="3664450"/>
          </a:xfrm>
        </p:spPr>
        <p:txBody>
          <a:bodyPr>
            <a:normAutofit fontScale="85000" lnSpcReduction="20000"/>
          </a:bodyPr>
          <a:lstStyle/>
          <a:p>
            <a:endParaRPr lang="en-US" dirty="0"/>
          </a:p>
          <a:p>
            <a:r>
              <a:rPr lang="en-US" dirty="0"/>
              <a:t>Defining failure for </a:t>
            </a:r>
            <a:r>
              <a:rPr lang="en-US" i="1" dirty="0"/>
              <a:t>many</a:t>
            </a:r>
            <a:r>
              <a:rPr lang="en-US" dirty="0"/>
              <a:t> configurations</a:t>
            </a:r>
          </a:p>
          <a:p>
            <a:pPr lvl="1"/>
            <a:r>
              <a:rPr lang="en-US" dirty="0"/>
              <a:t>Bit-for-bit (exact) match vs. fuzzy match</a:t>
            </a:r>
          </a:p>
          <a:p>
            <a:pPr lvl="1"/>
            <a:r>
              <a:rPr lang="en-US" dirty="0"/>
              <a:t>Solution: absolute/relative tolerances </a:t>
            </a:r>
            <a:r>
              <a:rPr lang="en-US" dirty="0">
                <a:sym typeface="Wingdings" pitchFamily="2" charset="2"/>
              </a:rPr>
              <a:t></a:t>
            </a:r>
            <a:r>
              <a:rPr lang="en-US" dirty="0"/>
              <a:t> AI/ML</a:t>
            </a:r>
          </a:p>
          <a:p>
            <a:endParaRPr lang="en-US" dirty="0"/>
          </a:p>
          <a:p>
            <a:r>
              <a:rPr lang="en-US" dirty="0"/>
              <a:t>Numerous 3</a:t>
            </a:r>
            <a:r>
              <a:rPr lang="en-US" baseline="30000" dirty="0"/>
              <a:t>rd</a:t>
            </a:r>
            <a:r>
              <a:rPr lang="en-US" dirty="0"/>
              <a:t> party libraries (TPLs)</a:t>
            </a:r>
          </a:p>
          <a:p>
            <a:pPr lvl="1"/>
            <a:r>
              <a:rPr lang="en-US" dirty="0"/>
              <a:t>Compiling takes too long</a:t>
            </a:r>
          </a:p>
          <a:p>
            <a:pPr lvl="1"/>
            <a:r>
              <a:rPr lang="en-US" dirty="0"/>
              <a:t>Solution: cache pre-built TPLs, containers</a:t>
            </a:r>
          </a:p>
          <a:p>
            <a:endParaRPr lang="en-US" dirty="0"/>
          </a:p>
          <a:p>
            <a:r>
              <a:rPr lang="en-US" dirty="0"/>
              <a:t>Performance testing</a:t>
            </a:r>
          </a:p>
          <a:p>
            <a:pPr lvl="1"/>
            <a:r>
              <a:rPr lang="en-US" dirty="0"/>
              <a:t>Avoid time-, space-, scaling-performance degradation</a:t>
            </a:r>
          </a:p>
          <a:p>
            <a:pPr lvl="1"/>
            <a:r>
              <a:rPr lang="en-US" dirty="0"/>
              <a:t>Solution: Perf. instrumentation and </a:t>
            </a:r>
            <a:r>
              <a:rPr lang="en-US" i="1" dirty="0"/>
              <a:t>scheduled</a:t>
            </a:r>
            <a:r>
              <a:rPr lang="en-US" dirty="0"/>
              <a:t> testing </a:t>
            </a:r>
          </a:p>
        </p:txBody>
      </p:sp>
    </p:spTree>
    <p:extLst>
      <p:ext uri="{BB962C8B-B14F-4D97-AF65-F5344CB8AC3E}">
        <p14:creationId xmlns:p14="http://schemas.microsoft.com/office/powerpoint/2010/main" val="313135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Cloud Resources (many free on GitHub,</a:t>
            </a:r>
            <a:br>
              <a:rPr lang="en-US" dirty="0"/>
            </a:br>
            <a:r>
              <a:rPr lang="en-US" dirty="0"/>
              <a:t>BitBucket, GitLab, etc.)</a:t>
            </a:r>
          </a:p>
          <a:p>
            <a:pPr lvl="1"/>
            <a:r>
              <a:rPr lang="en-US" dirty="0"/>
              <a:t>Travis-CI, Circle-CI, AppVeyor, Azure Pipelines,…</a:t>
            </a:r>
          </a:p>
          <a:p>
            <a:pPr lvl="1"/>
            <a:r>
              <a:rPr lang="en-US" dirty="0"/>
              <a:t>All launch a VM (Linux variants, Windows and OSX)</a:t>
            </a:r>
          </a:p>
          <a:p>
            <a:pPr lvl="2"/>
            <a:r>
              <a:rPr lang="en-US" dirty="0"/>
              <a:t>Constrained in time/size, config. (e.g. GPU type/count)</a:t>
            </a:r>
          </a:p>
          <a:p>
            <a:pPr lvl="2"/>
            <a:r>
              <a:rPr lang="en-US" dirty="0"/>
              <a:t>Not always suitable for large, HPC projects due to need</a:t>
            </a:r>
            <a:br>
              <a:rPr lang="en-US" dirty="0"/>
            </a:br>
            <a:r>
              <a:rPr lang="en-US" dirty="0"/>
              <a:t>for longer than usual time to run</a:t>
            </a:r>
          </a:p>
          <a:p>
            <a:endParaRPr lang="en-US" dirty="0"/>
          </a:p>
          <a:p>
            <a:r>
              <a:rPr lang="en-US" dirty="0"/>
              <a:t>Site-local Resources</a:t>
            </a:r>
          </a:p>
          <a:p>
            <a:pPr lvl="1"/>
            <a:r>
              <a:rPr lang="en-US" dirty="0"/>
              <a:t>Examples: Bamboo @ LLNL, Jenkins @ ANL, Travis+CDash @ NERSC, etc.</a:t>
            </a:r>
          </a:p>
          <a:p>
            <a:pPr lvl="1"/>
            <a:r>
              <a:rPr lang="en-US" dirty="0"/>
              <a:t>ECP Program: GitLab-CI @ ANL, LANL, LLNL, NERSC, ORNL, SNL</a:t>
            </a:r>
          </a:p>
          <a:p>
            <a:pPr marL="0" indent="0">
              <a:buNone/>
            </a:pPr>
            <a:endParaRPr lang="en-US" dirty="0"/>
          </a:p>
          <a:p>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schemas.microsoft.com/office/2006/documentManagement/types"/>
    <ds:schemaRef ds:uri="http://purl.org/dc/elements/1.1/"/>
    <ds:schemaRef ds:uri="http://purl.org/dc/terms/"/>
    <ds:schemaRef ds:uri="http://schemas.openxmlformats.org/package/2006/metadata/core-properties"/>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21829</TotalTime>
  <Words>1562</Words>
  <Application>Microsoft Macintosh PowerPoint</Application>
  <PresentationFormat>Custom</PresentationFormat>
  <Paragraphs>165</Paragraphs>
  <Slides>18</Slides>
  <Notes>1</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Arial Black</vt:lpstr>
      <vt:lpstr>Calibri</vt:lpstr>
      <vt:lpstr>Presentations (Wide Screen)</vt:lpstr>
      <vt:lpstr>Continuous Integration</vt:lpstr>
      <vt:lpstr>License, Citation and Acknowledgements</vt:lpstr>
      <vt:lpstr>License, Citation and Acknowledgements</vt:lpstr>
      <vt:lpstr>What is Continuous Integration (CI) Testing</vt:lpstr>
      <vt:lpstr>Automated Testing vs. Continuous Integration (CI) Testing</vt:lpstr>
      <vt:lpstr>Examples…</vt:lpstr>
      <vt:lpstr>CI Testing is one part of the “Shift Left” movement in DevOps</vt:lpstr>
      <vt:lpstr>What can make CI Difficult</vt:lpstr>
      <vt:lpstr>CI Resources (Where do jobs run?)</vt:lpstr>
      <vt:lpstr>Examples…</vt:lpstr>
      <vt:lpstr>ECP CI Resources</vt:lpstr>
      <vt:lpstr>Getting started with CI</vt:lpstr>
      <vt:lpstr>https://github.com/betterscientificsoftware/hello-numerical-world</vt:lpstr>
      <vt:lpstr>Getting started with CI: </vt:lpstr>
      <vt:lpstr>Getting started with CI: </vt:lpstr>
      <vt:lpstr>travis-ci.com</vt:lpstr>
      <vt:lpstr>After Hours Hands-on Lesson (Video demo to be uploaded to YouTube)</vt:lpstr>
      <vt:lpstr>PowerPoint Presentation</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Miller, Mark C.</cp:lastModifiedBy>
  <cp:revision>472</cp:revision>
  <cp:lastPrinted>2017-11-02T18:35:01Z</cp:lastPrinted>
  <dcterms:created xsi:type="dcterms:W3CDTF">2018-11-06T17:28:56Z</dcterms:created>
  <dcterms:modified xsi:type="dcterms:W3CDTF">2020-08-05T14:20:24Z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